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10"/>
  </p:notesMasterIdLst>
  <p:sldIdLst>
    <p:sldId id="345" r:id="rId2"/>
    <p:sldId id="372" r:id="rId3"/>
    <p:sldId id="291" r:id="rId4"/>
    <p:sldId id="373" r:id="rId5"/>
    <p:sldId id="375" r:id="rId6"/>
    <p:sldId id="374" r:id="rId7"/>
    <p:sldId id="376" r:id="rId8"/>
    <p:sldId id="377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7" userDrawn="1">
          <p15:clr>
            <a:srgbClr val="A4A3A4"/>
          </p15:clr>
        </p15:guide>
        <p15:guide id="3" pos="6835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0022"/>
    <a:srgbClr val="12002A"/>
    <a:srgbClr val="EDEDED"/>
    <a:srgbClr val="F44336"/>
    <a:srgbClr val="FFFFFF"/>
    <a:srgbClr val="F8F8F8"/>
    <a:srgbClr val="111111"/>
    <a:srgbClr val="000E2A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96222" autoAdjust="0"/>
  </p:normalViewPr>
  <p:slideViewPr>
    <p:cSldViewPr snapToGrid="0">
      <p:cViewPr varScale="1">
        <p:scale>
          <a:sx n="116" d="100"/>
          <a:sy n="116" d="100"/>
        </p:scale>
        <p:origin x="600" y="102"/>
      </p:cViewPr>
      <p:guideLst>
        <p:guide pos="847"/>
        <p:guide pos="6835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17/03/2022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8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1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8" y="262132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1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80" y="2612618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1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4" y="2612618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1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7" y="2346967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67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201" y="2346967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7" y="3643752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52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201" y="3643752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7" y="4995016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16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201" y="4995016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6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1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6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1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6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1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6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1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6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1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142548"/>
            <a:ext cx="2036619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7" y="2142548"/>
            <a:ext cx="2036619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1" y="2142548"/>
            <a:ext cx="2036619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5" y="2142548"/>
            <a:ext cx="2036619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5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8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34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1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1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1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1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30" y="800103"/>
            <a:ext cx="5329239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30" y="800106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9" y="800106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9" y="800106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30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7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5" y="0"/>
            <a:ext cx="3567955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3"/>
            <a:ext cx="3861171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3"/>
            <a:ext cx="3861171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09" y="141893"/>
            <a:ext cx="3861171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3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4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7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9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7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9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7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9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9" y="2781304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9" y="896184"/>
            <a:ext cx="2366011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9" y="1534818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4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8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3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8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8" y="2217581"/>
            <a:ext cx="1938271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8" y="2143927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1" y="1024891"/>
            <a:ext cx="2335531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5" y="1558290"/>
            <a:ext cx="3867151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3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5" y="1558555"/>
            <a:ext cx="4685031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1" y="1114432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1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6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332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21" y="1588849"/>
            <a:ext cx="2931563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6" y="3298870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 dirty="0">
                  <a:solidFill>
                    <a:schemeClr val="bg1"/>
                  </a:solidFill>
                  <a:latin typeface="+mj-lt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1" y="3253354"/>
            <a:ext cx="231315" cy="2862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9" y="800103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42" y="805814"/>
            <a:ext cx="6875463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9007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4" y="2034858"/>
            <a:ext cx="4835351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5" y="2034858"/>
            <a:ext cx="4845511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5" y="4462667"/>
            <a:ext cx="4845511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4" y="4462667"/>
            <a:ext cx="4835351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4" y="3154934"/>
            <a:ext cx="4835351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3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5" y="3154934"/>
            <a:ext cx="4835351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1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4" y="5582743"/>
            <a:ext cx="4835351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3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5" y="5582743"/>
            <a:ext cx="4835351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1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2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6" y="3648814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43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45" y="3648814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61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62" y="3648814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74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5" y="3648814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91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93" y="3648814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2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6" y="5987725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43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45" y="5987725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61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62" y="5987725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74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5" y="5987725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91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93" y="5987725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584" marR="0" lvl="0" indent="-2285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5" r:id="rId2"/>
    <p:sldLayoutId id="2147483726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4" r:id="rId9"/>
    <p:sldLayoutId id="2147483678" r:id="rId10"/>
    <p:sldLayoutId id="2147483656" r:id="rId11"/>
    <p:sldLayoutId id="2147483679" r:id="rId12"/>
    <p:sldLayoutId id="2147483680" r:id="rId13"/>
    <p:sldLayoutId id="2147483681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2" r:id="rId46"/>
    <p:sldLayoutId id="2147483721" r:id="rId47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8" indent="-228584" algn="l" defTabSz="9143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5998" indent="-228584" algn="l" defTabSz="91433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5998" indent="-228584" algn="l" defTabSz="914332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7" y="274327"/>
            <a:ext cx="10141527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2">
              <a:defRPr/>
            </a:pPr>
            <a:endParaRPr lang="fr-FR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556476" y="1767011"/>
            <a:ext cx="4205956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4000" dirty="0" smtClea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Self Introduction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086" y="1484360"/>
            <a:ext cx="5445005" cy="388928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99134" y="5752685"/>
            <a:ext cx="2459266" cy="83099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</a:rPr>
              <a:t>Presenter: Chia-Wei Li</a:t>
            </a:r>
          </a:p>
          <a:p>
            <a:pPr algn="l"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</a:rPr>
              <a:t>Date: 2022/03/18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56476" y="2321009"/>
            <a:ext cx="3253946" cy="41549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</a:rPr>
              <a:t>Customer Service Job Interview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7"/>
            <a:ext cx="12192000" cy="2275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2">
              <a:defRPr/>
            </a:pPr>
            <a:endParaRPr lang="fr-FR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75CB727-1FF6-49CF-A449-97795C302C88}"/>
              </a:ext>
            </a:extLst>
          </p:cNvPr>
          <p:cNvSpPr txBox="1"/>
          <p:nvPr/>
        </p:nvSpPr>
        <p:spPr>
          <a:xfrm>
            <a:off x="3406398" y="2926397"/>
            <a:ext cx="1745533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en-US" b="1" dirty="0">
                <a:latin typeface="Segoe UI Semibold"/>
                <a:ea typeface="Roboto" charset="0"/>
                <a:cs typeface="Roboto" charset="0"/>
              </a:rPr>
              <a:t>Master’s </a:t>
            </a:r>
            <a:r>
              <a:rPr lang="en-US" b="1" dirty="0" smtClean="0">
                <a:latin typeface="Segoe UI Semibold"/>
                <a:ea typeface="Roboto" charset="0"/>
                <a:cs typeface="Roboto" charset="0"/>
              </a:rPr>
              <a:t>Degree  Thesis</a:t>
            </a:r>
            <a:endParaRPr lang="en-US" b="1" dirty="0">
              <a:latin typeface="Segoe UI Semibold"/>
              <a:ea typeface="Roboto" charset="0"/>
              <a:cs typeface="Roboto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BCAA7CC-1319-4138-B159-90AF7D03C249}"/>
              </a:ext>
            </a:extLst>
          </p:cNvPr>
          <p:cNvCxnSpPr>
            <a:cxnSpLocks/>
          </p:cNvCxnSpPr>
          <p:nvPr/>
        </p:nvCxnSpPr>
        <p:spPr>
          <a:xfrm>
            <a:off x="3406398" y="3252813"/>
            <a:ext cx="0" cy="3600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EDE700-F6A0-4D04-A27B-2B978A8864CA}"/>
              </a:ext>
            </a:extLst>
          </p:cNvPr>
          <p:cNvSpPr txBox="1"/>
          <p:nvPr/>
        </p:nvSpPr>
        <p:spPr>
          <a:xfrm>
            <a:off x="5573513" y="3920960"/>
            <a:ext cx="1432221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en-US" b="1" dirty="0">
                <a:latin typeface="Segoe UI Semibold"/>
                <a:ea typeface="Roboto" charset="0"/>
                <a:cs typeface="Roboto" charset="0"/>
              </a:rPr>
              <a:t>Employment </a:t>
            </a:r>
            <a:endParaRPr lang="en-US" b="1" dirty="0" smtClean="0">
              <a:latin typeface="Segoe UI Semibold"/>
              <a:ea typeface="Roboto" charset="0"/>
              <a:cs typeface="Roboto" charset="0"/>
            </a:endParaRPr>
          </a:p>
          <a:p>
            <a:pPr lvl="0">
              <a:lnSpc>
                <a:spcPct val="80000"/>
              </a:lnSpc>
              <a:defRPr/>
            </a:pPr>
            <a:r>
              <a:rPr lang="en-US" b="1" dirty="0" smtClean="0">
                <a:latin typeface="Segoe UI Semibold"/>
                <a:ea typeface="Roboto" charset="0"/>
                <a:cs typeface="Roboto" charset="0"/>
              </a:rPr>
              <a:t>Achievement</a:t>
            </a:r>
            <a:endParaRPr lang="en-US" b="1" dirty="0">
              <a:latin typeface="Segoe UI Semibold"/>
              <a:ea typeface="Roboto" charset="0"/>
              <a:cs typeface="Roboto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C6E4C83-F7E8-4776-95F6-116646169C58}"/>
              </a:ext>
            </a:extLst>
          </p:cNvPr>
          <p:cNvCxnSpPr>
            <a:cxnSpLocks/>
          </p:cNvCxnSpPr>
          <p:nvPr/>
        </p:nvCxnSpPr>
        <p:spPr>
          <a:xfrm>
            <a:off x="5452912" y="4364158"/>
            <a:ext cx="0" cy="2520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479A894-53B9-4343-BC95-597CFB48713E}"/>
              </a:ext>
            </a:extLst>
          </p:cNvPr>
          <p:cNvSpPr txBox="1"/>
          <p:nvPr/>
        </p:nvSpPr>
        <p:spPr>
          <a:xfrm>
            <a:off x="7505833" y="2926397"/>
            <a:ext cx="2256571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en-US" b="1" dirty="0">
                <a:latin typeface="Segoe UI Semibold"/>
                <a:ea typeface="Roboto" charset="0"/>
                <a:cs typeface="Roboto" charset="0"/>
              </a:rPr>
              <a:t>Internships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28F9F67-264C-4A53-94BA-9E51CDC03AF6}"/>
              </a:ext>
            </a:extLst>
          </p:cNvPr>
          <p:cNvCxnSpPr>
            <a:cxnSpLocks/>
          </p:cNvCxnSpPr>
          <p:nvPr/>
        </p:nvCxnSpPr>
        <p:spPr>
          <a:xfrm>
            <a:off x="7514264" y="3252811"/>
            <a:ext cx="0" cy="3600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552595-592D-48A0-A857-ED8692271B9A}"/>
              </a:ext>
            </a:extLst>
          </p:cNvPr>
          <p:cNvSpPr txBox="1"/>
          <p:nvPr/>
        </p:nvSpPr>
        <p:spPr>
          <a:xfrm>
            <a:off x="1334906" y="4087386"/>
            <a:ext cx="1876274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/>
                <a:ea typeface="Roboto" charset="0"/>
                <a:cs typeface="Roboto" charset="0"/>
              </a:rPr>
              <a:t>Profile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  <a:ea typeface="Roboto" charset="0"/>
              <a:cs typeface="Roboto" charset="0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0CF6070-BE66-471D-A18B-0CA251663E40}"/>
              </a:ext>
            </a:extLst>
          </p:cNvPr>
          <p:cNvCxnSpPr>
            <a:cxnSpLocks/>
          </p:cNvCxnSpPr>
          <p:nvPr/>
        </p:nvCxnSpPr>
        <p:spPr>
          <a:xfrm>
            <a:off x="1351455" y="4353525"/>
            <a:ext cx="0" cy="2520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F2BDC85-C964-4E60-864F-0916B590074C}"/>
              </a:ext>
            </a:extLst>
          </p:cNvPr>
          <p:cNvSpPr txBox="1"/>
          <p:nvPr/>
        </p:nvSpPr>
        <p:spPr>
          <a:xfrm>
            <a:off x="9568896" y="4087387"/>
            <a:ext cx="1876274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Semibold"/>
                <a:ea typeface="Roboto" charset="0"/>
                <a:cs typeface="Roboto" charset="0"/>
              </a:rPr>
              <a:t>Hobbies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  <a:ea typeface="Roboto" charset="0"/>
              <a:cs typeface="Roboto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B5D68B4-15C5-4119-9CB0-9DBE8B8A835E}"/>
              </a:ext>
            </a:extLst>
          </p:cNvPr>
          <p:cNvCxnSpPr>
            <a:cxnSpLocks/>
          </p:cNvCxnSpPr>
          <p:nvPr/>
        </p:nvCxnSpPr>
        <p:spPr>
          <a:xfrm>
            <a:off x="9577326" y="4342899"/>
            <a:ext cx="0" cy="2520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5C61FAB-8389-4533-9405-148EEFFBC688}"/>
              </a:ext>
            </a:extLst>
          </p:cNvPr>
          <p:cNvSpPr txBox="1"/>
          <p:nvPr/>
        </p:nvSpPr>
        <p:spPr>
          <a:xfrm>
            <a:off x="906165" y="826554"/>
            <a:ext cx="2313134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Bebas Neue" charset="0"/>
                <a:cs typeface="Bebas Neue" charset="0"/>
              </a:rPr>
              <a:t>Outline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1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427522" y="192744"/>
            <a:ext cx="6565615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332">
              <a:lnSpc>
                <a:spcPct val="110000"/>
              </a:lnSpc>
              <a:defRPr/>
            </a:pPr>
            <a:r>
              <a:rPr lang="en-US" sz="3200" dirty="0" smtClea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Profile</a:t>
            </a:r>
            <a:endParaRPr lang="fr-F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4155365" y="1864789"/>
            <a:ext cx="6540215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endParaRPr lang="en-US" dirty="0"/>
          </a:p>
        </p:txBody>
      </p:sp>
      <p:sp>
        <p:nvSpPr>
          <p:cNvPr id="27" name="Google Shape;150;p3"/>
          <p:cNvSpPr txBox="1"/>
          <p:nvPr/>
        </p:nvSpPr>
        <p:spPr>
          <a:xfrm>
            <a:off x="3451360" y="1213840"/>
            <a:ext cx="6712548" cy="176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200" b="1" dirty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MSc in Mechanical </a:t>
            </a:r>
            <a:r>
              <a:rPr lang="en-US" sz="1200" b="1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Engineering (National Chung Cheng University July 2016-Aug. 2018)</a:t>
            </a:r>
            <a:endParaRPr dirty="0"/>
          </a:p>
          <a:p>
            <a:pPr marL="628650" lvl="1" indent="-171450">
              <a:spcBef>
                <a:spcPts val="600"/>
              </a:spcBef>
              <a:buClr>
                <a:srgbClr val="262626"/>
              </a:buClr>
              <a:buSzPts val="1200"/>
              <a:buFont typeface="Noto Sans Symbols"/>
              <a:buChar char="■"/>
            </a:pPr>
            <a:r>
              <a:rPr lang="en-US" sz="1200" b="1" i="0" u="none" strike="noStrike" cap="none" dirty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Research </a:t>
            </a:r>
            <a:r>
              <a:rPr lang="en-US" sz="1200" b="1" i="1" dirty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(Study on the Effect of Chip Heat on the Heat Transfer between the Shaft and the Nut of a Ball Screw Drive System)</a:t>
            </a:r>
            <a:r>
              <a:rPr lang="en-US" sz="1200" b="1" i="0" u="none" strike="noStrike" cap="none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 </a:t>
            </a:r>
            <a:endParaRPr dirty="0"/>
          </a:p>
          <a:p>
            <a:pPr marL="685800" lvl="1" indent="-228600">
              <a:spcBef>
                <a:spcPts val="600"/>
              </a:spcBef>
              <a:buClr>
                <a:srgbClr val="262626"/>
              </a:buClr>
              <a:buSzPts val="1200"/>
              <a:buFont typeface="Calibri"/>
              <a:buAutoNum type="arabicPeriod"/>
            </a:pPr>
            <a:r>
              <a:rPr lang="en-US" altLang="zh-TW" sz="1200" b="1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An project of industry-academia cooperation with HIWIN.</a:t>
            </a:r>
            <a:endParaRPr lang="en-US" altLang="zh-TW" sz="1200" b="1" dirty="0">
              <a:solidFill>
                <a:srgbClr val="262626"/>
              </a:solidFill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AutoNum type="arabicPeriod"/>
            </a:pPr>
            <a:r>
              <a:rPr lang="en-US" altLang="zh-TW" sz="1200" b="1" i="0" u="none" strike="noStrike" cap="none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Has a great knowledge of </a:t>
            </a:r>
            <a:r>
              <a:rPr lang="en-US" altLang="zh-TW" sz="1200" b="1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ball screw drive </a:t>
            </a:r>
            <a:r>
              <a:rPr lang="en-US" altLang="zh-TW" sz="1200" b="1" i="0" u="none" strike="noStrike" cap="none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system.</a:t>
            </a:r>
          </a:p>
          <a:p>
            <a:pPr marL="685800" lvl="1" indent="-228600">
              <a:spcBef>
                <a:spcPts val="600"/>
              </a:spcBef>
              <a:buClr>
                <a:srgbClr val="262626"/>
              </a:buClr>
              <a:buSzPts val="1200"/>
              <a:buFont typeface="Calibri"/>
              <a:buAutoNum type="arabicPeriod"/>
            </a:pPr>
            <a:r>
              <a:rPr lang="en-US" sz="1200" b="1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Elevate</a:t>
            </a:r>
            <a:r>
              <a:rPr lang="en-US" sz="1200" b="1" i="0" u="none" strike="noStrike" cap="none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 the </a:t>
            </a:r>
            <a:r>
              <a:rPr lang="en-US" sz="1200" b="1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positioning accuracy</a:t>
            </a:r>
            <a:r>
              <a:rPr lang="en-US" sz="1200" b="1" i="0" u="none" strike="noStrike" cap="none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of ball screw drive system.</a:t>
            </a:r>
            <a:endParaRPr dirty="0" smtClean="0"/>
          </a:p>
          <a:p>
            <a:pPr marL="228600" marR="0" lvl="0" indent="-228600" algn="l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200" b="1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BSc </a:t>
            </a:r>
            <a:r>
              <a:rPr lang="en-US" sz="1200" b="1" dirty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in </a:t>
            </a:r>
            <a:r>
              <a:rPr lang="en-US" sz="1200" b="1" dirty="0" err="1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Biomechatronics</a:t>
            </a:r>
            <a:r>
              <a:rPr lang="en-US" sz="1200" b="1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dirty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Engineering </a:t>
            </a:r>
            <a:r>
              <a:rPr lang="en-US" sz="1200" b="1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(National Chiayi University Sep. 2012-July 2016) </a:t>
            </a:r>
            <a:endParaRPr sz="1200" b="1" dirty="0">
              <a:solidFill>
                <a:srgbClr val="262626"/>
              </a:solidFill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4" name="Google Shape;154;p3"/>
          <p:cNvGrpSpPr/>
          <p:nvPr/>
        </p:nvGrpSpPr>
        <p:grpSpPr>
          <a:xfrm>
            <a:off x="3451360" y="757682"/>
            <a:ext cx="2811304" cy="354769"/>
            <a:chOff x="4597150" y="959704"/>
            <a:chExt cx="2811304" cy="354769"/>
          </a:xfrm>
        </p:grpSpPr>
        <p:sp>
          <p:nvSpPr>
            <p:cNvPr id="36" name="Google Shape;155;p3"/>
            <p:cNvSpPr/>
            <p:nvPr/>
          </p:nvSpPr>
          <p:spPr>
            <a:xfrm>
              <a:off x="4597150" y="959704"/>
              <a:ext cx="378991" cy="354769"/>
            </a:xfrm>
            <a:custGeom>
              <a:avLst/>
              <a:gdLst/>
              <a:ahLst/>
              <a:cxnLst/>
              <a:rect l="l" t="t" r="r" b="b"/>
              <a:pathLst>
                <a:path w="3239999" h="3032924" extrusionOk="0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" name="Google Shape;156;p3"/>
            <p:cNvSpPr txBox="1"/>
            <p:nvPr/>
          </p:nvSpPr>
          <p:spPr>
            <a:xfrm>
              <a:off x="5097333" y="967811"/>
              <a:ext cx="231112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Education</a:t>
              </a:r>
              <a:endParaRPr sz="1600" b="1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cxnSp>
        <p:nvCxnSpPr>
          <p:cNvPr id="38" name="Google Shape;158;p3"/>
          <p:cNvCxnSpPr/>
          <p:nvPr/>
        </p:nvCxnSpPr>
        <p:spPr>
          <a:xfrm rot="10800000">
            <a:off x="3451361" y="1174711"/>
            <a:ext cx="645945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39" name="Google Shape;159;p3"/>
          <p:cNvGrpSpPr/>
          <p:nvPr/>
        </p:nvGrpSpPr>
        <p:grpSpPr>
          <a:xfrm>
            <a:off x="3451360" y="2928440"/>
            <a:ext cx="6840748" cy="2776689"/>
            <a:chOff x="4573163" y="2662108"/>
            <a:chExt cx="6840748" cy="2776689"/>
          </a:xfrm>
        </p:grpSpPr>
        <p:sp>
          <p:nvSpPr>
            <p:cNvPr id="40" name="Google Shape;160;p3"/>
            <p:cNvSpPr txBox="1"/>
            <p:nvPr/>
          </p:nvSpPr>
          <p:spPr>
            <a:xfrm>
              <a:off x="4573311" y="3222846"/>
              <a:ext cx="6840600" cy="221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200" b="1" dirty="0" smtClean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Nano etch </a:t>
              </a:r>
              <a:r>
                <a:rPr lang="en-US" sz="1200" b="1" dirty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Equipment Experience </a:t>
              </a:r>
              <a:r>
                <a:rPr lang="en-US" sz="1200" b="1" dirty="0" smtClean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(Aug. 2019 – Dec. 2021)</a:t>
              </a:r>
              <a:endParaRPr dirty="0"/>
            </a:p>
            <a:p>
              <a:pPr marL="628650" marR="0" lvl="1" indent="-171450" algn="l" rtl="0">
                <a:spcBef>
                  <a:spcPts val="60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Noto Sans Symbols"/>
                <a:buChar char="■"/>
              </a:pPr>
              <a:r>
                <a:rPr lang="en-US" sz="1200" b="1" dirty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R</a:t>
              </a:r>
              <a:r>
                <a:rPr lang="en-US" sz="1200" b="1" i="0" u="none" strike="noStrike" cap="none" dirty="0" smtClean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esponsibilities </a:t>
              </a:r>
              <a:r>
                <a:rPr lang="en-US" sz="1200" b="1" i="0" u="none" strike="noStrike" cap="none" dirty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include:</a:t>
              </a:r>
              <a:endParaRPr dirty="0"/>
            </a:p>
            <a:p>
              <a:pPr marL="685800" marR="0" lvl="1" indent="-228600" algn="l" rtl="0">
                <a:spcBef>
                  <a:spcPts val="60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Calibri"/>
                <a:buAutoNum type="arabicPeriod"/>
              </a:pPr>
              <a:r>
                <a:rPr lang="en-US" sz="1200" b="1" i="0" u="none" strike="noStrike" cap="none" dirty="0" smtClean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Using </a:t>
              </a:r>
              <a:r>
                <a:rPr lang="en-US" sz="1200" b="1" i="0" u="none" strike="noStrike" cap="none" dirty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troubleshooting skills to tackle various mechanical equipment </a:t>
              </a:r>
              <a:r>
                <a:rPr lang="en-US" sz="1200" b="1" i="0" u="none" strike="noStrike" cap="none" dirty="0" smtClean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issues</a:t>
              </a:r>
            </a:p>
            <a:p>
              <a:pPr marL="685800" lvl="1" indent="-228600">
                <a:spcBef>
                  <a:spcPts val="600"/>
                </a:spcBef>
                <a:buClr>
                  <a:srgbClr val="262626"/>
                </a:buClr>
                <a:buSzPts val="1200"/>
                <a:buFont typeface="Calibri"/>
                <a:buAutoNum type="arabicPeriod"/>
              </a:pPr>
              <a:r>
                <a:rPr lang="en-US" sz="1200" b="1" dirty="0" smtClean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Tool </a:t>
              </a:r>
              <a:r>
                <a:rPr lang="en-US" sz="1200" b="1" dirty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relocation (system setup &amp; vendor management and coordination control schedule ).</a:t>
              </a:r>
            </a:p>
            <a:p>
              <a:pPr marL="685800" lvl="1" indent="-228600">
                <a:spcBef>
                  <a:spcPts val="600"/>
                </a:spcBef>
                <a:buClr>
                  <a:srgbClr val="262626"/>
                </a:buClr>
                <a:buSzPts val="1200"/>
                <a:buFont typeface="Calibri"/>
                <a:buAutoNum type="arabicPeriod"/>
              </a:pPr>
              <a:r>
                <a:rPr lang="en-US" sz="1200" b="1" dirty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Manage Equipment constant system to make sure tool’s health.</a:t>
              </a:r>
            </a:p>
            <a:p>
              <a:pPr marL="685800" lvl="1" indent="-228600">
                <a:spcBef>
                  <a:spcPts val="600"/>
                </a:spcBef>
                <a:buClr>
                  <a:srgbClr val="262626"/>
                </a:buClr>
                <a:buSzPts val="1200"/>
                <a:buFont typeface="Calibri"/>
                <a:buAutoNum type="arabicPeriod"/>
              </a:pPr>
              <a:r>
                <a:rPr lang="en-US" sz="1200" b="1" dirty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Analyze tool’s available time why it descent or increase and find the root cause why tool’s long down</a:t>
              </a:r>
              <a:r>
                <a:rPr lang="en-US" sz="1200" b="1" dirty="0" smtClean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.</a:t>
              </a:r>
              <a:endParaRPr sz="1200" b="1" i="0" u="none" strike="noStrike" cap="none" dirty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endParaRPr>
            </a:p>
            <a:p>
              <a:pPr marL="685800" lvl="1" indent="-228600">
                <a:spcBef>
                  <a:spcPts val="600"/>
                </a:spcBef>
                <a:buClr>
                  <a:srgbClr val="262626"/>
                </a:buClr>
                <a:buSzPts val="1200"/>
                <a:buFont typeface="Calibri"/>
                <a:buAutoNum type="arabicPeriod"/>
              </a:pPr>
              <a:r>
                <a:rPr lang="en-US" sz="1200" b="1" dirty="0">
                  <a:solidFill>
                    <a:srgbClr val="262626"/>
                  </a:solidFill>
                  <a:ea typeface="Microsoft JhengHei"/>
                  <a:cs typeface="Microsoft JhengHei"/>
                  <a:sym typeface="Microsoft JhengHei"/>
                </a:rPr>
                <a:t>Inventory management of RF-system, FCS ,Vacuum system… etc.</a:t>
              </a:r>
            </a:p>
          </p:txBody>
        </p:sp>
        <p:grpSp>
          <p:nvGrpSpPr>
            <p:cNvPr id="43" name="Google Shape;162;p3"/>
            <p:cNvGrpSpPr/>
            <p:nvPr/>
          </p:nvGrpSpPr>
          <p:grpSpPr>
            <a:xfrm>
              <a:off x="4573311" y="2662108"/>
              <a:ext cx="2353063" cy="463656"/>
              <a:chOff x="4597150" y="3012024"/>
              <a:chExt cx="2353063" cy="463656"/>
            </a:xfrm>
          </p:grpSpPr>
          <p:sp>
            <p:nvSpPr>
              <p:cNvPr id="45" name="Google Shape;163;p3"/>
              <p:cNvSpPr/>
              <p:nvPr/>
            </p:nvSpPr>
            <p:spPr>
              <a:xfrm>
                <a:off x="4597150" y="3012024"/>
                <a:ext cx="459816" cy="46365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 extrusionOk="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6" name="Google Shape;164;p3"/>
              <p:cNvSpPr/>
              <p:nvPr/>
            </p:nvSpPr>
            <p:spPr>
              <a:xfrm>
                <a:off x="5097333" y="3074575"/>
                <a:ext cx="185288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262626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Work Experience</a:t>
                </a:r>
                <a:endParaRPr sz="1600" b="1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42" name="Google Shape;166;p3"/>
            <p:cNvCxnSpPr/>
            <p:nvPr/>
          </p:nvCxnSpPr>
          <p:spPr>
            <a:xfrm rot="10800000">
              <a:off x="4573163" y="3183717"/>
              <a:ext cx="6459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</p:grpSp>
      <p:pic>
        <p:nvPicPr>
          <p:cNvPr id="1026" name="Picture 2" descr="打倒美國！台積電砸2千億設廠超重要日本政府出狠招綁人- 財經- 中時新聞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80" y="2956265"/>
            <a:ext cx="695153" cy="46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oogle Shape;173;p3"/>
          <p:cNvGrpSpPr/>
          <p:nvPr/>
        </p:nvGrpSpPr>
        <p:grpSpPr>
          <a:xfrm>
            <a:off x="3451360" y="5675097"/>
            <a:ext cx="7056133" cy="1063121"/>
            <a:chOff x="4573311" y="5673430"/>
            <a:chExt cx="7056133" cy="1063121"/>
          </a:xfrm>
        </p:grpSpPr>
        <p:sp>
          <p:nvSpPr>
            <p:cNvPr id="61" name="Google Shape;174;p3"/>
            <p:cNvSpPr txBox="1"/>
            <p:nvPr/>
          </p:nvSpPr>
          <p:spPr>
            <a:xfrm>
              <a:off x="4573311" y="6090220"/>
              <a:ext cx="70561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lvl="0" indent="-171450">
                <a:lnSpc>
                  <a:spcPct val="150000"/>
                </a:lnSpc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altLang="ko-KR" sz="1200" b="1" dirty="0">
                  <a:ea typeface="微軟正黑體" panose="020B0604030504040204" pitchFamily="34" charset="-120"/>
                  <a:cs typeface="Times New Roman" panose="02020603050405020304" pitchFamily="18" charset="0"/>
                </a:rPr>
                <a:t>Deputy </a:t>
              </a:r>
              <a:r>
                <a:rPr lang="en-US" altLang="ko-KR" sz="1200" b="1" dirty="0" smtClean="0">
                  <a:ea typeface="微軟正黑體" panose="020B0604030504040204" pitchFamily="34" charset="-120"/>
                  <a:cs typeface="Times New Roman" panose="02020603050405020304" pitchFamily="18" charset="0"/>
                </a:rPr>
                <a:t>Manager Award of </a:t>
              </a:r>
              <a:r>
                <a:rPr lang="en-US" sz="1200" b="1" dirty="0" smtClean="0">
                  <a:solidFill>
                    <a:schemeClr val="dk1"/>
                  </a:solidFill>
                  <a:ea typeface="Microsoft JhengHei"/>
                  <a:cs typeface="Microsoft JhengHei"/>
                  <a:sym typeface="Microsoft JhengHei"/>
                </a:rPr>
                <a:t>Good management on Alarm system at TSMC.</a:t>
              </a:r>
              <a:endParaRPr lang="en-US" dirty="0">
                <a:sym typeface="Microsoft JhengHei"/>
              </a:endParaRPr>
            </a:p>
            <a:p>
              <a:pPr marL="171450" lvl="0" indent="-171450">
                <a:lnSpc>
                  <a:spcPct val="150000"/>
                </a:lnSpc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 b="1" dirty="0" smtClean="0">
                  <a:solidFill>
                    <a:schemeClr val="dk1"/>
                  </a:solidFill>
                  <a:ea typeface="Microsoft JhengHei"/>
                  <a:cs typeface="Microsoft JhengHei"/>
                  <a:sym typeface="Microsoft JhengHei"/>
                </a:rPr>
                <a:t>Level </a:t>
              </a:r>
              <a:r>
                <a:rPr lang="en-US" sz="1200" b="1" dirty="0">
                  <a:solidFill>
                    <a:schemeClr val="dk1"/>
                  </a:solidFill>
                  <a:ea typeface="Microsoft JhengHei"/>
                  <a:cs typeface="Microsoft JhengHei"/>
                  <a:sym typeface="Microsoft JhengHei"/>
                </a:rPr>
                <a:t>C technician for </a:t>
              </a:r>
              <a:r>
                <a:rPr lang="en-US" sz="1200" b="1" dirty="0" smtClean="0">
                  <a:solidFill>
                    <a:schemeClr val="dk1"/>
                  </a:solidFill>
                  <a:ea typeface="Microsoft JhengHei"/>
                  <a:cs typeface="Microsoft JhengHei"/>
                  <a:sym typeface="Microsoft JhengHei"/>
                </a:rPr>
                <a:t>electromechanical license</a:t>
              </a:r>
              <a:r>
                <a:rPr lang="en-US" altLang="zh-TW" sz="1200" b="1" dirty="0" smtClean="0">
                  <a:solidFill>
                    <a:schemeClr val="dk1"/>
                  </a:solidFill>
                  <a:ea typeface="Microsoft JhengHei"/>
                  <a:cs typeface="Microsoft JhengHei"/>
                  <a:sym typeface="Microsoft JhengHei"/>
                </a:rPr>
                <a:t>.</a:t>
              </a:r>
              <a:endParaRPr sz="1200" b="1" dirty="0">
                <a:solidFill>
                  <a:schemeClr val="dk1"/>
                </a:solidFill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62" name="Google Shape;175;p3"/>
            <p:cNvGrpSpPr/>
            <p:nvPr/>
          </p:nvGrpSpPr>
          <p:grpSpPr>
            <a:xfrm>
              <a:off x="4573311" y="5673430"/>
              <a:ext cx="2700787" cy="338514"/>
              <a:chOff x="4597150" y="5955738"/>
              <a:chExt cx="2700787" cy="338514"/>
            </a:xfrm>
          </p:grpSpPr>
          <p:sp>
            <p:nvSpPr>
              <p:cNvPr id="64" name="Google Shape;176;p3"/>
              <p:cNvSpPr/>
              <p:nvPr/>
            </p:nvSpPr>
            <p:spPr>
              <a:xfrm>
                <a:off x="4597150" y="5973837"/>
                <a:ext cx="393571" cy="302316"/>
              </a:xfrm>
              <a:custGeom>
                <a:avLst/>
                <a:gdLst/>
                <a:ahLst/>
                <a:cxnLst/>
                <a:rect l="l" t="t" r="r" b="b"/>
                <a:pathLst>
                  <a:path w="3186824" h="2447912" extrusionOk="0">
                    <a:moveTo>
                      <a:pt x="1917737" y="1021643"/>
                    </a:moveTo>
                    <a:cubicBezTo>
                      <a:pt x="2188548" y="1021643"/>
                      <a:pt x="2408083" y="1241178"/>
                      <a:pt x="2408083" y="1511989"/>
                    </a:cubicBezTo>
                    <a:cubicBezTo>
                      <a:pt x="2408083" y="1782800"/>
                      <a:pt x="2188548" y="2002335"/>
                      <a:pt x="1917737" y="2002335"/>
                    </a:cubicBezTo>
                    <a:cubicBezTo>
                      <a:pt x="1646926" y="2002335"/>
                      <a:pt x="1427391" y="1782800"/>
                      <a:pt x="1427391" y="1511989"/>
                    </a:cubicBezTo>
                    <a:cubicBezTo>
                      <a:pt x="1427391" y="1241178"/>
                      <a:pt x="1646926" y="1021643"/>
                      <a:pt x="1917737" y="1021643"/>
                    </a:cubicBezTo>
                    <a:close/>
                    <a:moveTo>
                      <a:pt x="1917737" y="827913"/>
                    </a:moveTo>
                    <a:cubicBezTo>
                      <a:pt x="1539932" y="827913"/>
                      <a:pt x="1233661" y="1134184"/>
                      <a:pt x="1233661" y="1511989"/>
                    </a:cubicBezTo>
                    <a:cubicBezTo>
                      <a:pt x="1233661" y="1889794"/>
                      <a:pt x="1539932" y="2196065"/>
                      <a:pt x="1917737" y="2196065"/>
                    </a:cubicBezTo>
                    <a:cubicBezTo>
                      <a:pt x="2295542" y="2196065"/>
                      <a:pt x="2601813" y="1889794"/>
                      <a:pt x="2601813" y="1511989"/>
                    </a:cubicBezTo>
                    <a:cubicBezTo>
                      <a:pt x="2601813" y="1134184"/>
                      <a:pt x="2295542" y="827913"/>
                      <a:pt x="1917737" y="827913"/>
                    </a:cubicBezTo>
                    <a:close/>
                    <a:moveTo>
                      <a:pt x="1112286" y="675885"/>
                    </a:moveTo>
                    <a:lnTo>
                      <a:pt x="1112286" y="830188"/>
                    </a:lnTo>
                    <a:lnTo>
                      <a:pt x="1328310" y="830188"/>
                    </a:lnTo>
                    <a:lnTo>
                      <a:pt x="1328310" y="675885"/>
                    </a:lnTo>
                    <a:close/>
                    <a:moveTo>
                      <a:pt x="2586084" y="626422"/>
                    </a:moveTo>
                    <a:lnTo>
                      <a:pt x="2586084" y="830188"/>
                    </a:lnTo>
                    <a:lnTo>
                      <a:pt x="3001340" y="830188"/>
                    </a:lnTo>
                    <a:lnTo>
                      <a:pt x="3001340" y="626422"/>
                    </a:lnTo>
                    <a:close/>
                    <a:moveTo>
                      <a:pt x="1593701" y="108218"/>
                    </a:moveTo>
                    <a:lnTo>
                      <a:pt x="1593701" y="432905"/>
                    </a:lnTo>
                    <a:lnTo>
                      <a:pt x="2241773" y="432905"/>
                    </a:lnTo>
                    <a:lnTo>
                      <a:pt x="2241773" y="108218"/>
                    </a:lnTo>
                    <a:close/>
                    <a:moveTo>
                      <a:pt x="1452512" y="0"/>
                    </a:moveTo>
                    <a:lnTo>
                      <a:pt x="2382963" y="0"/>
                    </a:lnTo>
                    <a:cubicBezTo>
                      <a:pt x="2433311" y="0"/>
                      <a:pt x="2474127" y="40816"/>
                      <a:pt x="2474127" y="91164"/>
                    </a:cubicBezTo>
                    <a:lnTo>
                      <a:pt x="2474127" y="432905"/>
                    </a:lnTo>
                    <a:lnTo>
                      <a:pt x="2933014" y="432905"/>
                    </a:lnTo>
                    <a:cubicBezTo>
                      <a:pt x="3073189" y="432905"/>
                      <a:pt x="3186824" y="546540"/>
                      <a:pt x="3186824" y="686715"/>
                    </a:cubicBezTo>
                    <a:lnTo>
                      <a:pt x="3186824" y="2194102"/>
                    </a:lnTo>
                    <a:cubicBezTo>
                      <a:pt x="3186824" y="2334277"/>
                      <a:pt x="3073189" y="2447912"/>
                      <a:pt x="2933014" y="2447912"/>
                    </a:cubicBezTo>
                    <a:lnTo>
                      <a:pt x="253810" y="2447912"/>
                    </a:lnTo>
                    <a:cubicBezTo>
                      <a:pt x="113635" y="2447912"/>
                      <a:pt x="0" y="2334277"/>
                      <a:pt x="0" y="2194102"/>
                    </a:cubicBezTo>
                    <a:lnTo>
                      <a:pt x="0" y="686715"/>
                    </a:lnTo>
                    <a:cubicBezTo>
                      <a:pt x="0" y="546540"/>
                      <a:pt x="113635" y="432905"/>
                      <a:pt x="253810" y="432905"/>
                    </a:cubicBezTo>
                    <a:lnTo>
                      <a:pt x="307082" y="432905"/>
                    </a:lnTo>
                    <a:lnTo>
                      <a:pt x="307082" y="313169"/>
                    </a:lnTo>
                    <a:cubicBezTo>
                      <a:pt x="307082" y="287995"/>
                      <a:pt x="327490" y="267587"/>
                      <a:pt x="352664" y="267587"/>
                    </a:cubicBezTo>
                    <a:lnTo>
                      <a:pt x="817888" y="267587"/>
                    </a:lnTo>
                    <a:cubicBezTo>
                      <a:pt x="843062" y="267587"/>
                      <a:pt x="863470" y="287995"/>
                      <a:pt x="863470" y="313169"/>
                    </a:cubicBezTo>
                    <a:lnTo>
                      <a:pt x="863470" y="432905"/>
                    </a:lnTo>
                    <a:lnTo>
                      <a:pt x="1361348" y="432905"/>
                    </a:lnTo>
                    <a:lnTo>
                      <a:pt x="1361348" y="91164"/>
                    </a:lnTo>
                    <a:cubicBezTo>
                      <a:pt x="1361348" y="40816"/>
                      <a:pt x="1402164" y="0"/>
                      <a:pt x="1452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65" name="Google Shape;177;p3"/>
              <p:cNvSpPr/>
              <p:nvPr/>
            </p:nvSpPr>
            <p:spPr>
              <a:xfrm>
                <a:off x="4874583" y="5955738"/>
                <a:ext cx="2423354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 smtClean="0">
                    <a:solidFill>
                      <a:srgbClr val="262626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Awards &amp; License </a:t>
                </a:r>
                <a:endParaRPr sz="1600" b="1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63" name="Google Shape;178;p3"/>
            <p:cNvCxnSpPr/>
            <p:nvPr/>
          </p:nvCxnSpPr>
          <p:spPr>
            <a:xfrm rot="10800000">
              <a:off x="4573312" y="6051093"/>
              <a:ext cx="6459452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</p:grpSp>
      <p:sp>
        <p:nvSpPr>
          <p:cNvPr id="67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7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2">
              <a:defRPr/>
            </a:pPr>
            <a:endParaRPr lang="fr-FR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68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477701" y="887381"/>
            <a:ext cx="2057400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accent1"/>
                </a:solidFill>
                <a:latin typeface="Segoe UI Semibold"/>
              </a:rPr>
              <a:t>Profile</a:t>
            </a:r>
          </a:p>
        </p:txBody>
      </p:sp>
      <p:sp>
        <p:nvSpPr>
          <p:cNvPr id="69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477700" y="1841299"/>
            <a:ext cx="2249023" cy="435863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bg1"/>
                </a:solidFill>
                <a:latin typeface="Segoe UI Semibold"/>
              </a:rPr>
              <a:t>Master’s Degree Thesis</a:t>
            </a:r>
          </a:p>
        </p:txBody>
      </p:sp>
      <p:sp>
        <p:nvSpPr>
          <p:cNvPr id="70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477701" y="2795217"/>
            <a:ext cx="2438494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bg1"/>
                </a:solidFill>
                <a:latin typeface="Segoe UI Semibold"/>
              </a:rPr>
              <a:t>Employment Achievement</a:t>
            </a:r>
          </a:p>
        </p:txBody>
      </p:sp>
      <p:sp>
        <p:nvSpPr>
          <p:cNvPr id="71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477700" y="3749135"/>
            <a:ext cx="2504397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altLang="zh-TW" sz="1600" dirty="0" smtClean="0">
                <a:solidFill>
                  <a:schemeClr val="bg1"/>
                </a:solidFill>
                <a:latin typeface="Segoe UI Semibold"/>
              </a:rPr>
              <a:t>Internships</a:t>
            </a:r>
            <a:endParaRPr lang="fr-FR" altLang="zh-TW" sz="1600" dirty="0">
              <a:solidFill>
                <a:schemeClr val="bg1"/>
              </a:solidFill>
              <a:latin typeface="Segoe UI Semibold"/>
            </a:endParaRPr>
          </a:p>
        </p:txBody>
      </p:sp>
      <p:sp>
        <p:nvSpPr>
          <p:cNvPr id="72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477701" y="4703053"/>
            <a:ext cx="2057400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fr-FR" sz="1600" dirty="0" smtClean="0">
                <a:solidFill>
                  <a:prstClr val="white"/>
                </a:solidFill>
                <a:latin typeface="Segoe UI Semibold"/>
              </a:rPr>
              <a:t>Hobbies</a:t>
            </a:r>
            <a:endParaRPr lang="fr-FR" sz="1600" dirty="0">
              <a:solidFill>
                <a:prstClr val="white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366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918518" y="885022"/>
            <a:ext cx="6540215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endParaRPr lang="en-US" dirty="0"/>
          </a:p>
        </p:txBody>
      </p:sp>
      <p:pic>
        <p:nvPicPr>
          <p:cNvPr id="2050" name="Picture 2" descr="https://lh6.googleusercontent.com/wLQg1I6wiOIsSIN2EQM9PZxtpu-FmDj3vLVqYXaR6hb0WF2DfWOcmJLwnqhCKdZZ_FTkdYHvPVFTDI2hQn3jAcrEw8TnZDpsMUwe7edQ_lzkezNNh5becSH7RYh7fsL-3nITil2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07" y="2519468"/>
            <a:ext cx="2686084" cy="218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內容版面配置區 4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70599" y="3049305"/>
            <a:ext cx="2784389" cy="151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Google Shape;230;p4"/>
          <p:cNvSpPr txBox="1"/>
          <p:nvPr/>
        </p:nvSpPr>
        <p:spPr>
          <a:xfrm>
            <a:off x="3143573" y="703175"/>
            <a:ext cx="9048425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Noto Sans Symbols"/>
              <a:buChar char="■"/>
            </a:pPr>
            <a:r>
              <a:rPr lang="en-US" sz="1400" b="1" dirty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Problem</a:t>
            </a:r>
            <a:endParaRPr sz="1400" dirty="0"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How to </a:t>
            </a:r>
            <a:r>
              <a:rPr lang="en-US" sz="1400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predict the chip heat impact </a:t>
            </a:r>
            <a:r>
              <a:rPr lang="en-US" sz="1400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on the </a:t>
            </a:r>
            <a:r>
              <a:rPr lang="en-US" sz="1400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positioning accuracy of ball screw drive system?</a:t>
            </a:r>
            <a:endParaRPr sz="1400" dirty="0"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Noto Sans Symbols"/>
              <a:buChar char="■"/>
            </a:pPr>
            <a:r>
              <a:rPr lang="en-US" sz="1400" b="1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Chip heat</a:t>
            </a:r>
            <a:endParaRPr sz="1400" dirty="0"/>
          </a:p>
          <a:p>
            <a:pPr lvl="0">
              <a:spcBef>
                <a:spcPts val="1200"/>
              </a:spcBef>
            </a:pPr>
            <a:r>
              <a:rPr lang="en-US" sz="1400" dirty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Design a experiment that use cutting tool to cut metal and measure worktable’s temperature by thermocouples.</a:t>
            </a:r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Noto Sans Symbols"/>
              <a:buChar char="■"/>
            </a:pPr>
            <a:r>
              <a:rPr lang="en-US" sz="1400" b="1" dirty="0" smtClean="0">
                <a:solidFill>
                  <a:srgbClr val="262626"/>
                </a:solidFill>
                <a:ea typeface="Microsoft JhengHei"/>
                <a:sym typeface="Microsoft JhengHei"/>
              </a:rPr>
              <a:t>Experiment </a:t>
            </a:r>
            <a:r>
              <a:rPr lang="en-US" sz="1400" b="1" dirty="0">
                <a:solidFill>
                  <a:srgbClr val="262626"/>
                </a:solidFill>
                <a:ea typeface="Microsoft JhengHei"/>
                <a:sym typeface="Microsoft JhengHei"/>
              </a:rPr>
              <a:t>c</a:t>
            </a:r>
            <a:r>
              <a:rPr lang="en-US" sz="1400" b="1" dirty="0" smtClean="0">
                <a:solidFill>
                  <a:srgbClr val="262626"/>
                </a:solidFill>
                <a:ea typeface="Microsoft JhengHei"/>
                <a:sym typeface="Microsoft JhengHei"/>
              </a:rPr>
              <a:t>ompare with Simulation</a:t>
            </a:r>
            <a:endParaRPr sz="1400" dirty="0"/>
          </a:p>
          <a:p>
            <a:pPr lvl="0">
              <a:spcBef>
                <a:spcPts val="1200"/>
              </a:spcBef>
            </a:pPr>
            <a:r>
              <a:rPr lang="en-US" sz="1400" dirty="0" smtClean="0">
                <a:solidFill>
                  <a:srgbClr val="262626"/>
                </a:solidFill>
                <a:ea typeface="Microsoft JhengHei"/>
                <a:cs typeface="Microsoft JhengHei"/>
                <a:sym typeface="Microsoft JhengHei"/>
              </a:rPr>
              <a:t>Compare two result and establish the model can predict the chip heat precisely.</a:t>
            </a:r>
          </a:p>
        </p:txBody>
      </p:sp>
      <p:pic>
        <p:nvPicPr>
          <p:cNvPr id="4" name="Picture 2" descr="https://lh3.googleusercontent.com/_4VcbUQByyx-NaXWPmjuDe2n-Pv7s4xZpMleweHAi5HT5zXyOXAykby42mSiwxrrgH1BPTSlEJtYYIRrtM0mcvQsR-KcVQZIlMrnaSHf63mXhYfQIwhc04SGpF-Kr66h0Bvj3oJ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600" y="4920984"/>
            <a:ext cx="2784389" cy="163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563" y="4971894"/>
            <a:ext cx="2404307" cy="164438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682223" y="4537953"/>
            <a:ext cx="4594340" cy="27699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sz="1200" dirty="0" smtClean="0"/>
              <a:t>After cutting metal and measure by thermocouples.</a:t>
            </a:r>
            <a:endParaRPr lang="zh-TW" altLang="en-US" sz="12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370413" y="6540734"/>
            <a:ext cx="4594340" cy="24256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/>
              <a:t>Using thermal </a:t>
            </a:r>
            <a:r>
              <a:rPr lang="en-US" altLang="zh-TW" sz="1200" dirty="0"/>
              <a:t>imaging </a:t>
            </a:r>
            <a:r>
              <a:rPr lang="en-US" altLang="zh-TW" sz="1200" dirty="0" smtClean="0"/>
              <a:t>camera measure worktable’s temperature.</a:t>
            </a:r>
            <a:endParaRPr lang="zh-TW" altLang="en-US" sz="12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846450" y="4540527"/>
            <a:ext cx="4594340" cy="27699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sz="1200" dirty="0" smtClean="0"/>
              <a:t>Establish model to simulate the heat of cutting metal.</a:t>
            </a:r>
            <a:endParaRPr lang="zh-TW" altLang="en-US" sz="12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276563" y="6537540"/>
            <a:ext cx="3083415" cy="27699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sz="1200" dirty="0" smtClean="0"/>
              <a:t>This model can predict chip heat precisely.</a:t>
            </a:r>
            <a:endParaRPr lang="zh-TW" altLang="en-US" sz="1200" dirty="0"/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427522" y="192744"/>
            <a:ext cx="6565615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332">
              <a:lnSpc>
                <a:spcPct val="110000"/>
              </a:lnSpc>
              <a:defRPr/>
            </a:pPr>
            <a:r>
              <a:rPr lang="en-US" sz="32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Master’s Degree Thesis</a:t>
            </a:r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7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2">
              <a:defRPr/>
            </a:pPr>
            <a:endParaRPr lang="fr-FR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39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477701" y="887381"/>
            <a:ext cx="2057400" cy="435863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fr-FR" sz="1600" dirty="0" smtClean="0">
                <a:solidFill>
                  <a:schemeClr val="bg1"/>
                </a:solidFill>
                <a:latin typeface="Segoe UI Semibold"/>
              </a:rPr>
              <a:t>Profile</a:t>
            </a:r>
            <a:endParaRPr lang="fr-FR" sz="1600" dirty="0">
              <a:solidFill>
                <a:schemeClr val="bg1"/>
              </a:solidFill>
              <a:latin typeface="Segoe UI Semibold"/>
            </a:endParaRPr>
          </a:p>
        </p:txBody>
      </p:sp>
      <p:sp>
        <p:nvSpPr>
          <p:cNvPr id="40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477700" y="1841299"/>
            <a:ext cx="2249023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accent1"/>
                </a:solidFill>
                <a:latin typeface="Segoe UI Semibold"/>
              </a:rPr>
              <a:t>Master’s Degree Thesis</a:t>
            </a:r>
          </a:p>
        </p:txBody>
      </p:sp>
      <p:sp>
        <p:nvSpPr>
          <p:cNvPr id="41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477701" y="2795217"/>
            <a:ext cx="2438494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bg1"/>
                </a:solidFill>
                <a:latin typeface="Segoe UI Semibold"/>
              </a:rPr>
              <a:t>Employment Achievement</a:t>
            </a:r>
          </a:p>
        </p:txBody>
      </p:sp>
      <p:sp>
        <p:nvSpPr>
          <p:cNvPr id="42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477700" y="3749135"/>
            <a:ext cx="2504397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altLang="zh-TW" sz="1600" dirty="0" smtClean="0">
                <a:solidFill>
                  <a:schemeClr val="bg1"/>
                </a:solidFill>
                <a:latin typeface="Segoe UI Semibold"/>
              </a:rPr>
              <a:t>Internships</a:t>
            </a:r>
            <a:endParaRPr lang="fr-FR" altLang="zh-TW" sz="1600" dirty="0">
              <a:solidFill>
                <a:schemeClr val="bg1"/>
              </a:solidFill>
              <a:latin typeface="Segoe UI Semibold"/>
            </a:endParaRPr>
          </a:p>
        </p:txBody>
      </p:sp>
      <p:sp>
        <p:nvSpPr>
          <p:cNvPr id="43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477701" y="4703053"/>
            <a:ext cx="2057400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fr-FR" sz="1600" dirty="0" smtClean="0">
                <a:solidFill>
                  <a:prstClr val="white"/>
                </a:solidFill>
                <a:latin typeface="Segoe UI Semibold"/>
              </a:rPr>
              <a:t>Hobbies</a:t>
            </a:r>
            <a:endParaRPr lang="fr-FR" sz="1600" dirty="0">
              <a:solidFill>
                <a:prstClr val="white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799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7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2">
              <a:defRPr/>
            </a:pPr>
            <a:endParaRPr lang="fr-FR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427522" y="192744"/>
            <a:ext cx="6565615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332">
              <a:lnSpc>
                <a:spcPct val="110000"/>
              </a:lnSpc>
              <a:defRPr/>
            </a:pPr>
            <a:r>
              <a:rPr lang="en-US" sz="3200" dirty="0" smtClea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Employment Achievement</a:t>
            </a:r>
            <a:endParaRPr lang="fr-F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835694" y="1814386"/>
            <a:ext cx="6540215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endParaRPr lang="en-US" dirty="0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477701" y="887381"/>
            <a:ext cx="2057400" cy="435863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fr-FR" sz="1600" dirty="0" smtClean="0">
                <a:solidFill>
                  <a:schemeClr val="bg1"/>
                </a:solidFill>
                <a:latin typeface="Segoe UI Semibold"/>
              </a:rPr>
              <a:t>Profile</a:t>
            </a:r>
            <a:endParaRPr lang="fr-FR" sz="1600" dirty="0">
              <a:solidFill>
                <a:schemeClr val="bg1"/>
              </a:solidFill>
              <a:latin typeface="Segoe UI Semibold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477700" y="1841299"/>
            <a:ext cx="2249023" cy="435863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bg1"/>
                </a:solidFill>
                <a:latin typeface="Segoe UI Semibold"/>
              </a:rPr>
              <a:t>Master’s Degree Thesis</a:t>
            </a: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477701" y="2795217"/>
            <a:ext cx="2438494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accent1"/>
                </a:solidFill>
                <a:latin typeface="Segoe UI Semibold"/>
              </a:rPr>
              <a:t>Employment Achievement</a:t>
            </a: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477700" y="3749135"/>
            <a:ext cx="2504397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altLang="zh-TW" sz="1600" dirty="0" smtClean="0">
                <a:solidFill>
                  <a:schemeClr val="bg1"/>
                </a:solidFill>
                <a:latin typeface="Segoe UI Semibold"/>
              </a:rPr>
              <a:t>Internships</a:t>
            </a:r>
            <a:endParaRPr lang="fr-FR" altLang="zh-TW" sz="1600" dirty="0">
              <a:solidFill>
                <a:schemeClr val="bg1"/>
              </a:solidFill>
              <a:latin typeface="Segoe UI Semibold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477701" y="4703053"/>
            <a:ext cx="2057400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fr-FR" sz="1600" dirty="0" smtClean="0">
                <a:solidFill>
                  <a:prstClr val="white"/>
                </a:solidFill>
                <a:latin typeface="Segoe UI Semibold"/>
              </a:rPr>
              <a:t>Hobbies</a:t>
            </a:r>
            <a:endParaRPr lang="fr-FR" sz="1600" dirty="0">
              <a:solidFill>
                <a:prstClr val="white"/>
              </a:solidFill>
              <a:latin typeface="Segoe UI Semibold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F6619CF-8A91-4457-890D-765B13ED9A03}"/>
              </a:ext>
            </a:extLst>
          </p:cNvPr>
          <p:cNvSpPr txBox="1"/>
          <p:nvPr/>
        </p:nvSpPr>
        <p:spPr>
          <a:xfrm>
            <a:off x="3427522" y="887381"/>
            <a:ext cx="7510079" cy="1126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Matcher retrofit by replacing parts (finished)</a:t>
            </a:r>
            <a:endParaRPr lang="en-US" altLang="zh-CN" sz="1400" b="1" dirty="0">
              <a:solidFill>
                <a:srgbClr val="0F141F"/>
              </a:solidFill>
              <a:sym typeface="微软雅黑" pitchFamily="34" charset="-122"/>
            </a:endParaRPr>
          </a:p>
          <a:p>
            <a:pPr marL="742950" lvl="1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Discuss with vendor and find the broken issue.</a:t>
            </a:r>
          </a:p>
          <a:p>
            <a:pPr marL="742950" lvl="1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Discuss </a:t>
            </a: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with process engineer to make sure its retrofit will not impact product</a:t>
            </a: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.</a:t>
            </a:r>
          </a:p>
          <a:p>
            <a:pPr marL="742950" lvl="1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0F141F"/>
                </a:solidFill>
                <a:sym typeface="微软雅黑" pitchFamily="34" charset="-122"/>
              </a:rPr>
              <a:t>Extend matcher’s life from 1 year to 2 years</a:t>
            </a: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.</a:t>
            </a:r>
            <a:endParaRPr lang="en-US" altLang="zh-CN" sz="1400" b="1" dirty="0">
              <a:solidFill>
                <a:srgbClr val="0F141F"/>
              </a:solidFill>
              <a:sym typeface="微软雅黑" pitchFamily="34" charset="-122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F6619CF-8A91-4457-890D-765B13ED9A03}"/>
              </a:ext>
            </a:extLst>
          </p:cNvPr>
          <p:cNvSpPr txBox="1"/>
          <p:nvPr/>
        </p:nvSpPr>
        <p:spPr>
          <a:xfrm>
            <a:off x="3427522" y="2104618"/>
            <a:ext cx="7510079" cy="1126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Manage Alarm system</a:t>
            </a:r>
            <a:endParaRPr lang="en-US" altLang="zh-CN" sz="1400" b="1" dirty="0">
              <a:solidFill>
                <a:srgbClr val="0F141F"/>
              </a:solidFill>
              <a:sym typeface="微软雅黑" pitchFamily="34" charset="-122"/>
            </a:endParaRPr>
          </a:p>
          <a:p>
            <a:pPr marL="742950" lvl="1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Redefine </a:t>
            </a: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the alarm setting and set proper action at particular alarm.</a:t>
            </a:r>
          </a:p>
          <a:p>
            <a:pPr marL="742950" lvl="1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Decrease 20% unnecessary alarm message.</a:t>
            </a:r>
          </a:p>
          <a:p>
            <a:pPr marL="742950" lvl="1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Gain </a:t>
            </a: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more tool’s available time and gain more capacity of wafer per hour.</a:t>
            </a:r>
            <a:endParaRPr lang="en-US" altLang="zh-CN" sz="2000" b="1" dirty="0">
              <a:solidFill>
                <a:srgbClr val="0F141F"/>
              </a:solidFill>
              <a:sym typeface="微软雅黑" pitchFamily="34" charset="-122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F6619CF-8A91-4457-890D-765B13ED9A03}"/>
              </a:ext>
            </a:extLst>
          </p:cNvPr>
          <p:cNvSpPr txBox="1"/>
          <p:nvPr/>
        </p:nvSpPr>
        <p:spPr>
          <a:xfrm>
            <a:off x="3427522" y="3321855"/>
            <a:ext cx="7510079" cy="1126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Manage Equipment constant system</a:t>
            </a:r>
            <a:endParaRPr lang="en-US" altLang="zh-CN" sz="1400" b="1" dirty="0">
              <a:solidFill>
                <a:srgbClr val="0F141F"/>
              </a:solidFill>
              <a:sym typeface="微软雅黑" pitchFamily="34" charset="-122"/>
            </a:endParaRPr>
          </a:p>
          <a:p>
            <a:pPr marL="742950" lvl="1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Tighten the spec of equipment constant and make sure tool’s health.</a:t>
            </a:r>
          </a:p>
          <a:p>
            <a:pPr marL="742950" lvl="1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Evaluate spec’s reasonable and set the proper spec on tool.</a:t>
            </a:r>
          </a:p>
          <a:p>
            <a:pPr marL="742950" lvl="1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400" b="1" dirty="0" smtClean="0">
                <a:solidFill>
                  <a:srgbClr val="0F141F"/>
                </a:solidFill>
                <a:sym typeface="微软雅黑" pitchFamily="34" charset="-122"/>
              </a:rPr>
              <a:t>Protect the quality of products and defense the situation of low yield.</a:t>
            </a:r>
            <a:endParaRPr lang="en-US" altLang="zh-CN" sz="2000" b="1" dirty="0">
              <a:solidFill>
                <a:srgbClr val="0F141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8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427522" y="192744"/>
            <a:ext cx="6565615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332">
              <a:lnSpc>
                <a:spcPct val="110000"/>
              </a:lnSpc>
              <a:defRPr/>
            </a:pPr>
            <a:r>
              <a:rPr lang="en-US" sz="3200" dirty="0" smtClea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Internships</a:t>
            </a:r>
            <a:endParaRPr lang="fr-F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835694" y="1814386"/>
            <a:ext cx="6540215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endParaRPr lang="en-US" dirty="0"/>
          </a:p>
        </p:txBody>
      </p:sp>
      <p:sp>
        <p:nvSpPr>
          <p:cNvPr id="27" name="TextBox 11"/>
          <p:cNvSpPr txBox="1"/>
          <p:nvPr/>
        </p:nvSpPr>
        <p:spPr>
          <a:xfrm>
            <a:off x="3425918" y="979776"/>
            <a:ext cx="8046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Work </a:t>
            </a:r>
            <a:r>
              <a:rPr lang="en-US" altLang="zh-TW" sz="1400" b="1" dirty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as an Intern at </a:t>
            </a:r>
            <a:r>
              <a:rPr lang="zh-TW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強鹿實業</a:t>
            </a:r>
            <a:r>
              <a:rPr lang="zh-TW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股份有限公司 </a:t>
            </a:r>
            <a:r>
              <a:rPr lang="en-US" altLang="zh-TW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(Dec.</a:t>
            </a:r>
            <a:r>
              <a:rPr lang="zh-TW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2015~</a:t>
            </a:r>
            <a:r>
              <a:rPr lang="zh-TW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Dec. 2015)</a:t>
            </a:r>
            <a:r>
              <a:rPr lang="zh-TW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ko-KR" sz="1400" b="1" dirty="0">
              <a:solidFill>
                <a:prstClr val="black">
                  <a:lumMod val="85000"/>
                  <a:lumOff val="15000"/>
                </a:prst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Learn a lot about the structure of the agricultural machine.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1400" b="1" noProof="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Learn the important of cooperation.</a:t>
            </a:r>
          </a:p>
          <a:p>
            <a:pPr marL="685800" lvl="1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altLang="zh-TW" sz="1400" b="1" noProof="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Using suitable tools in proper way is very important.</a:t>
            </a:r>
            <a:endParaRPr lang="en-US" altLang="zh-TW" sz="1400" b="1" dirty="0" smtClean="0">
              <a:solidFill>
                <a:prstClr val="black">
                  <a:lumMod val="85000"/>
                  <a:lumOff val="15000"/>
                </a:prst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685800" lvl="1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altLang="zh-TW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Think twice before you take action.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940" y="3488661"/>
            <a:ext cx="4535060" cy="255062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88661"/>
            <a:ext cx="4608940" cy="2550624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7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2">
              <a:defRPr/>
            </a:pPr>
            <a:endParaRPr lang="fr-FR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477701" y="887381"/>
            <a:ext cx="2057400" cy="435863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fr-FR" sz="1600" dirty="0" smtClean="0">
                <a:solidFill>
                  <a:schemeClr val="bg1"/>
                </a:solidFill>
                <a:latin typeface="Segoe UI Semibold"/>
              </a:rPr>
              <a:t>Profile</a:t>
            </a:r>
            <a:endParaRPr lang="fr-FR" sz="1600" dirty="0">
              <a:solidFill>
                <a:schemeClr val="bg1"/>
              </a:solidFill>
              <a:latin typeface="Segoe UI Semibold"/>
            </a:endParaRPr>
          </a:p>
        </p:txBody>
      </p:sp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477700" y="1841299"/>
            <a:ext cx="2249023" cy="435863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bg1"/>
                </a:solidFill>
                <a:latin typeface="Segoe UI Semibold"/>
              </a:rPr>
              <a:t>Master’s Degree Thesis</a:t>
            </a: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477701" y="2795217"/>
            <a:ext cx="2438494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bg1"/>
                </a:solidFill>
                <a:latin typeface="Segoe UI Semibold"/>
              </a:rPr>
              <a:t>Employment Achievement</a:t>
            </a: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477700" y="3749135"/>
            <a:ext cx="2504397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altLang="zh-TW" sz="1600" dirty="0">
                <a:solidFill>
                  <a:schemeClr val="accent1"/>
                </a:solidFill>
                <a:latin typeface="Segoe UI Semibold"/>
              </a:rPr>
              <a:t>Internships</a:t>
            </a:r>
          </a:p>
        </p:txBody>
      </p:sp>
      <p:sp>
        <p:nvSpPr>
          <p:cNvPr id="23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477701" y="4703053"/>
            <a:ext cx="2057400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fr-FR" sz="1600" dirty="0" smtClean="0">
                <a:solidFill>
                  <a:prstClr val="white"/>
                </a:solidFill>
                <a:latin typeface="Segoe UI Semibold"/>
              </a:rPr>
              <a:t>Hobbies</a:t>
            </a:r>
            <a:endParaRPr lang="fr-FR" sz="1600" dirty="0">
              <a:solidFill>
                <a:prstClr val="white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0554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427522" y="192744"/>
            <a:ext cx="6565615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332">
              <a:lnSpc>
                <a:spcPct val="110000"/>
              </a:lnSpc>
              <a:defRPr/>
            </a:pPr>
            <a:r>
              <a:rPr lang="en-US" sz="3200" dirty="0" smtClea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Hobbies</a:t>
            </a:r>
            <a:endParaRPr lang="fr-F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166" y="4523024"/>
            <a:ext cx="3934910" cy="1557141"/>
          </a:xfrm>
          <a:prstGeom prst="rect">
            <a:avLst/>
          </a:prstGeom>
        </p:spPr>
      </p:pic>
      <p:pic>
        <p:nvPicPr>
          <p:cNvPr id="3074" name="Picture 2" descr="未提供相片說明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75" y="961842"/>
            <a:ext cx="2190221" cy="219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7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2">
              <a:defRPr/>
            </a:pPr>
            <a:endParaRPr lang="fr-FR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477701" y="887381"/>
            <a:ext cx="2057400" cy="435863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fr-FR" sz="1600" dirty="0" smtClean="0">
                <a:solidFill>
                  <a:schemeClr val="bg1"/>
                </a:solidFill>
                <a:latin typeface="Segoe UI Semibold"/>
              </a:rPr>
              <a:t>Profile</a:t>
            </a:r>
            <a:endParaRPr lang="fr-FR" sz="1600" dirty="0">
              <a:solidFill>
                <a:schemeClr val="bg1"/>
              </a:solidFill>
              <a:latin typeface="Segoe UI Semibold"/>
            </a:endParaRP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477700" y="1841299"/>
            <a:ext cx="2249023" cy="435863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bg1"/>
                </a:solidFill>
                <a:latin typeface="Segoe UI Semibold"/>
              </a:rPr>
              <a:t>Master’s Degree Thesis</a:t>
            </a:r>
          </a:p>
        </p:txBody>
      </p:sp>
      <p:sp>
        <p:nvSpPr>
          <p:cNvPr id="23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477701" y="2795217"/>
            <a:ext cx="2438494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bg1"/>
                </a:solidFill>
                <a:latin typeface="Segoe UI Semibold"/>
              </a:rPr>
              <a:t>Employment Achievement</a:t>
            </a:r>
          </a:p>
        </p:txBody>
      </p:sp>
      <p:sp>
        <p:nvSpPr>
          <p:cNvPr id="24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477700" y="3749135"/>
            <a:ext cx="2504397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altLang="zh-TW" sz="1600" dirty="0" smtClean="0">
                <a:solidFill>
                  <a:schemeClr val="bg1"/>
                </a:solidFill>
                <a:latin typeface="Segoe UI Semibold"/>
              </a:rPr>
              <a:t>Internships</a:t>
            </a:r>
            <a:endParaRPr lang="fr-FR" altLang="zh-TW" sz="1600" dirty="0">
              <a:solidFill>
                <a:schemeClr val="bg1"/>
              </a:solidFill>
              <a:latin typeface="Segoe UI Semibold"/>
            </a:endParaRPr>
          </a:p>
        </p:txBody>
      </p:sp>
      <p:sp>
        <p:nvSpPr>
          <p:cNvPr id="25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477701" y="4703053"/>
            <a:ext cx="2057400" cy="43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fr-FR" sz="1600" dirty="0">
                <a:solidFill>
                  <a:schemeClr val="accent1"/>
                </a:solidFill>
                <a:latin typeface="Segoe UI Semibold"/>
              </a:rPr>
              <a:t>Hobbies</a:t>
            </a:r>
          </a:p>
        </p:txBody>
      </p:sp>
      <p:pic>
        <p:nvPicPr>
          <p:cNvPr id="1026" name="Picture 2" descr="未提供說明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75" y="3325940"/>
            <a:ext cx="2065669" cy="27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538" y="961842"/>
            <a:ext cx="1562118" cy="3502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115" y="961842"/>
            <a:ext cx="2007961" cy="15052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114" y="2878300"/>
            <a:ext cx="2007961" cy="113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017A914-5148-4299-B492-D80FF13DF4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1647" r="31647"/>
          <a:stretch>
            <a:fillRect/>
          </a:stretch>
        </p:blipFill>
        <p:spPr>
          <a:xfrm>
            <a:off x="7716262" y="0"/>
            <a:ext cx="4475737" cy="6858000"/>
          </a:xfrm>
        </p:spPr>
      </p:pic>
      <p:sp>
        <p:nvSpPr>
          <p:cNvPr id="3" name="矩形 2"/>
          <p:cNvSpPr/>
          <p:nvPr/>
        </p:nvSpPr>
        <p:spPr>
          <a:xfrm>
            <a:off x="518984" y="5282748"/>
            <a:ext cx="116730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dirty="0">
                <a:latin typeface="Arial" panose="020B0604020202020204" pitchFamily="34" charset="0"/>
              </a:rPr>
              <a:t>Thank you for your time </a:t>
            </a:r>
            <a:r>
              <a:rPr lang="en-US" altLang="zh-TW" sz="4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and </a:t>
            </a:r>
            <a:r>
              <a:rPr lang="en-US" altLang="zh-TW" sz="4800" b="1" dirty="0">
                <a:solidFill>
                  <a:schemeClr val="bg1"/>
                </a:solidFill>
                <a:latin typeface="Arial" panose="020B0604020202020204" pitchFamily="34" charset="0"/>
              </a:rPr>
              <a:t>attention.</a:t>
            </a:r>
            <a:endParaRPr lang="en-US" altLang="zh-TW" sz="48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4386</TotalTime>
  <Words>521</Words>
  <Application>Microsoft Office PowerPoint</Application>
  <PresentationFormat>寬螢幕</PresentationFormat>
  <Paragraphs>87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22" baseType="lpstr">
      <vt:lpstr>Bebas Neue</vt:lpstr>
      <vt:lpstr>微软雅黑</vt:lpstr>
      <vt:lpstr>Noto Sans Symbols</vt:lpstr>
      <vt:lpstr>Roboto</vt:lpstr>
      <vt:lpstr>Microsoft JhengHei</vt:lpstr>
      <vt:lpstr>Microsoft JhengHei</vt:lpstr>
      <vt:lpstr>Arial</vt:lpstr>
      <vt:lpstr>Calibri</vt:lpstr>
      <vt:lpstr>Segoe UI</vt:lpstr>
      <vt:lpstr>Segoe UI Light</vt:lpstr>
      <vt:lpstr>Segoe UI Semibold</vt:lpstr>
      <vt:lpstr>Times New Roman</vt:lpstr>
      <vt:lpstr>Wingdings</vt:lpstr>
      <vt:lpstr>2_Office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Glide - by Slidor</dc:title>
  <dc:creator>Jerome BESTEL;Slidor</dc:creator>
  <cp:keywords>PowerPoint, Glide, Slidor</cp:keywords>
  <cp:lastModifiedBy>Microsoft</cp:lastModifiedBy>
  <cp:revision>402</cp:revision>
  <dcterms:created xsi:type="dcterms:W3CDTF">2018-11-08T16:43:29Z</dcterms:created>
  <dcterms:modified xsi:type="dcterms:W3CDTF">2022-03-17T15:48:46Z</dcterms:modified>
</cp:coreProperties>
</file>